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8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6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95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5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5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8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8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6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6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3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1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0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4334-F780-44D6-9482-7F27CB78DB94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3332-A130-4258-8C9F-5309040A5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181" y="2467284"/>
            <a:ext cx="10465498" cy="1825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Ежемесячная циклограмма работ по проекту СДШ НСО 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2017-2018 </a:t>
            </a:r>
            <a:r>
              <a:rPr lang="ru-RU" b="1" dirty="0"/>
              <a:t>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0427" y="4458918"/>
            <a:ext cx="9448800" cy="9502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Деревягина Диана Александровна, </a:t>
            </a:r>
          </a:p>
          <a:p>
            <a:r>
              <a:rPr lang="ru-RU" dirty="0" smtClean="0"/>
              <a:t>старший методист отдела дистанционного обучения </a:t>
            </a:r>
            <a:r>
              <a:rPr lang="ru-RU" dirty="0" smtClean="0"/>
              <a:t>ОблЦИТ</a:t>
            </a:r>
          </a:p>
          <a:p>
            <a:r>
              <a:rPr lang="en-US" dirty="0" smtClean="0"/>
              <a:t>dda@oblcit.ru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72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2018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5885" y="2194560"/>
            <a:ext cx="11323529" cy="4456761"/>
          </a:xfrm>
        </p:spPr>
        <p:txBody>
          <a:bodyPr>
            <a:normAutofit/>
          </a:bodyPr>
          <a:lstStyle/>
          <a:p>
            <a:pPr marL="90488" indent="-90488"/>
            <a:r>
              <a:rPr lang="ru-RU" b="1" dirty="0" smtClean="0"/>
              <a:t> 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март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</a:t>
            </a:r>
            <a:r>
              <a:rPr lang="ru-RU" b="1" dirty="0" smtClean="0"/>
              <a:t>) </a:t>
            </a:r>
          </a:p>
          <a:p>
            <a:pPr marL="538163" indent="-90488"/>
            <a:r>
              <a:rPr lang="ru-RU" i="1" dirty="0" smtClean="0"/>
              <a:t>До 4.04.2018 подаётся учителем школьному координатору</a:t>
            </a:r>
          </a:p>
          <a:p>
            <a:pPr marL="538163" indent="-90488"/>
            <a:r>
              <a:rPr lang="ru-RU" i="1" dirty="0" smtClean="0"/>
              <a:t>До 7.04.2018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10.04.2018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/>
              <a:t>ОблЦИТ</a:t>
            </a:r>
            <a:endParaRPr lang="ru-RU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497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 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-90488"/>
            <a:r>
              <a:rPr lang="ru-RU" b="1" dirty="0"/>
              <a:t> Ежемесячный отчёт учителя по работе в СДШ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апрель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УНУР) 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4.05.2018 </a:t>
            </a:r>
            <a:r>
              <a:rPr lang="ru-RU" i="1" dirty="0"/>
              <a:t>подаётся учителем школьному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7.05.2018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10.05.2018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/>
              <a:t>ОблЦИТ</a:t>
            </a:r>
            <a:endParaRPr lang="ru-RU" i="1" dirty="0"/>
          </a:p>
          <a:p>
            <a:r>
              <a:rPr lang="ru-RU" b="1" dirty="0" smtClean="0"/>
              <a:t>Выходное </a:t>
            </a:r>
            <a:r>
              <a:rPr lang="ru-RU" b="1" dirty="0"/>
              <a:t>анкетирование всех участников проекта (учителя, ученики, родители) (обязателен 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</a:t>
            </a:r>
            <a:r>
              <a:rPr lang="ru-RU" b="1" dirty="0" smtClean="0"/>
              <a:t>УНУР, остальные муниципалитеты могут принять участие по запросу)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7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ИЮНЬ 2018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88515" y="2194560"/>
            <a:ext cx="11185743" cy="4456761"/>
          </a:xfrm>
        </p:spPr>
        <p:txBody>
          <a:bodyPr>
            <a:normAutofit/>
          </a:bodyPr>
          <a:lstStyle/>
          <a:p>
            <a:pPr marL="90488" indent="-90488"/>
            <a:r>
              <a:rPr lang="ru-RU" b="1" dirty="0" smtClean="0"/>
              <a:t>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май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УНУР) </a:t>
            </a:r>
            <a:r>
              <a:rPr lang="ru-RU" b="1" dirty="0" smtClean="0"/>
              <a:t> </a:t>
            </a:r>
            <a:endParaRPr lang="ru-RU" b="1" dirty="0"/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4.06.2018 </a:t>
            </a:r>
            <a:r>
              <a:rPr lang="ru-RU" i="1" dirty="0"/>
              <a:t>подаётся учителем школьному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7.06.2018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10.06.2018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 smtClean="0"/>
              <a:t>ОблЦИТ</a:t>
            </a:r>
            <a:endParaRPr lang="ru-RU" i="1" dirty="0" smtClean="0"/>
          </a:p>
          <a:p>
            <a:pPr marL="90488" indent="-90488"/>
            <a:r>
              <a:rPr lang="ru-RU" b="1" dirty="0" smtClean="0"/>
              <a:t> Полугодовой статистический отчёт за работу в проекте СДШ муниципалитета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2 полугодие </a:t>
            </a:r>
            <a:r>
              <a:rPr lang="ru-RU" b="1" dirty="0"/>
              <a:t>(обязателен для </a:t>
            </a:r>
            <a:r>
              <a:rPr lang="ru-RU" b="1" dirty="0" err="1"/>
              <a:t>Здвинского</a:t>
            </a:r>
            <a:r>
              <a:rPr lang="ru-RU" b="1" dirty="0"/>
              <a:t> </a:t>
            </a:r>
            <a:r>
              <a:rPr lang="ru-RU" b="1" dirty="0" smtClean="0"/>
              <a:t>района)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Аналитический отчёт за год по работе в проекте СДШ (все муниципалитеты)</a:t>
            </a:r>
            <a:endParaRPr lang="ru-RU" b="1" dirty="0">
              <a:solidFill>
                <a:srgbClr val="C00000"/>
              </a:solidFill>
            </a:endParaRPr>
          </a:p>
          <a:p>
            <a:pPr marL="90488" indent="-90488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8299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86" y="2194560"/>
            <a:ext cx="10707913" cy="4024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Муниципальные координаторы могут в любой момент обратиться к методистам отдела дистанционного обучения ОблЦИТ с просьбой выгрузить автоматический отчёт по работе своих учителей! (для анализа текущей ситуации по активности применения курса и выполнению нормативов).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Муниципалитеты, участвующие в проекте более 1 года, вправе самостоятельно распорядиться частотой предоставления отчётов сетевыми учителями. Рекомендуемый график:</a:t>
            </a:r>
          </a:p>
          <a:p>
            <a:pPr lvl="1"/>
            <a:r>
              <a:rPr lang="ru-RU" dirty="0" smtClean="0"/>
              <a:t>1 раз в месяц учителя предоставляют отчёты школьному координатору (для учёта проведённых занятий с применением ресурсов РСДО)</a:t>
            </a:r>
          </a:p>
          <a:p>
            <a:pPr lvl="1"/>
            <a:r>
              <a:rPr lang="ru-RU" dirty="0" smtClean="0"/>
              <a:t>1 раз в четверть отчёты предоставляются школьным координатором муниципальному координатору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3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0170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Благодарю за внимание</a:t>
            </a:r>
            <a:endParaRPr lang="ru-RU" sz="48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5172"/>
            <a:ext cx="9448800" cy="1252829"/>
          </a:xfrm>
        </p:spPr>
        <p:txBody>
          <a:bodyPr>
            <a:normAutofit/>
          </a:bodyPr>
          <a:lstStyle/>
          <a:p>
            <a:r>
              <a:rPr lang="ru-RU" dirty="0" smtClean="0"/>
              <a:t>Деревягина Диана Александровна, </a:t>
            </a:r>
          </a:p>
          <a:p>
            <a:r>
              <a:rPr lang="ru-RU" dirty="0" smtClean="0"/>
              <a:t>старший методист отдела дистанционного обучения </a:t>
            </a:r>
            <a:r>
              <a:rPr lang="ru-RU" dirty="0" smtClean="0"/>
              <a:t>ОблЦИТ</a:t>
            </a:r>
          </a:p>
          <a:p>
            <a:r>
              <a:rPr lang="en-US" dirty="0" smtClean="0">
                <a:hlinkClick r:id="rId2"/>
              </a:rPr>
              <a:t>dda@oblcit.ru</a:t>
            </a:r>
            <a:r>
              <a:rPr lang="ru-RU" dirty="0" smtClean="0"/>
              <a:t>, 349-5-800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9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АВГУСТ - СЕНТЯБРЬ </a:t>
            </a:r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89" y="1841679"/>
            <a:ext cx="11411211" cy="453406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Обучение сетевых учителей по 36 часовому курсу (с 10 августа по 31 августа)</a:t>
            </a:r>
          </a:p>
          <a:p>
            <a:r>
              <a:rPr lang="ru-RU" sz="2400" b="1" dirty="0" smtClean="0"/>
              <a:t>Обучение </a:t>
            </a:r>
            <a:r>
              <a:rPr lang="ru-RU" sz="2400" b="1" dirty="0" smtClean="0"/>
              <a:t>новых координаторов </a:t>
            </a:r>
            <a:r>
              <a:rPr lang="ru-RU" sz="2400" b="1" dirty="0"/>
              <a:t>по 36 часовому курсу (с </a:t>
            </a:r>
            <a:r>
              <a:rPr lang="ru-RU" sz="2400" b="1" dirty="0" smtClean="0"/>
              <a:t>4 по 20 сентября)</a:t>
            </a:r>
            <a:endParaRPr lang="ru-RU" sz="2400" b="1" dirty="0"/>
          </a:p>
          <a:p>
            <a:r>
              <a:rPr lang="ru-RU" sz="2400" b="1" dirty="0" smtClean="0"/>
              <a:t>Письмо о старте учебного года, на основе которого муниципальными </a:t>
            </a:r>
            <a:r>
              <a:rPr lang="ru-RU" sz="2400" b="1" dirty="0"/>
              <a:t>координаторами </a:t>
            </a:r>
            <a:r>
              <a:rPr lang="ru-RU" sz="2400" b="1" dirty="0" smtClean="0"/>
              <a:t>собираются:</a:t>
            </a:r>
          </a:p>
          <a:p>
            <a:pPr marL="475488" lvl="2" indent="0">
              <a:buNone/>
            </a:pPr>
            <a:r>
              <a:rPr lang="ru-RU" sz="2400" i="1" dirty="0"/>
              <a:t>Согласие родителей</a:t>
            </a:r>
          </a:p>
          <a:p>
            <a:pPr marL="475488" lvl="2" indent="0">
              <a:buNone/>
            </a:pPr>
            <a:r>
              <a:rPr lang="ru-RU" sz="2400" i="1" dirty="0"/>
              <a:t>Список </a:t>
            </a:r>
            <a:r>
              <a:rPr lang="ru-RU" sz="2400" i="1" dirty="0" smtClean="0"/>
              <a:t>новых обучающихся </a:t>
            </a:r>
            <a:r>
              <a:rPr lang="ru-RU" sz="2400" i="1" dirty="0"/>
              <a:t>по установленной форме </a:t>
            </a:r>
            <a:r>
              <a:rPr lang="ru-RU" sz="2400" i="1" dirty="0" smtClean="0"/>
              <a:t> (отправка списка новых пользователей в ОБЛЦИТ до 18.09.2017)</a:t>
            </a:r>
          </a:p>
          <a:p>
            <a:r>
              <a:rPr lang="ru-RU" sz="2500" b="1" dirty="0" smtClean="0"/>
              <a:t>18</a:t>
            </a:r>
            <a:r>
              <a:rPr lang="ru-RU" sz="2400" b="1" dirty="0" smtClean="0"/>
              <a:t> </a:t>
            </a:r>
            <a:r>
              <a:rPr lang="ru-RU" sz="2400" b="1" dirty="0"/>
              <a:t>сентября – старт проекта, начало отчётного </a:t>
            </a:r>
            <a:r>
              <a:rPr lang="ru-RU" sz="2400" b="1" dirty="0" smtClean="0"/>
              <a:t>периода</a:t>
            </a:r>
          </a:p>
          <a:p>
            <a:r>
              <a:rPr lang="ru-RU" sz="2400" b="1" dirty="0" smtClean="0"/>
              <a:t>Установочный </a:t>
            </a:r>
            <a:r>
              <a:rPr lang="ru-RU" sz="2400" b="1" dirty="0" smtClean="0"/>
              <a:t>семинар для муниципальных и школьных координаторов </a:t>
            </a:r>
            <a:endParaRPr lang="ru-RU" sz="2400" b="1" dirty="0" smtClean="0"/>
          </a:p>
          <a:p>
            <a:r>
              <a:rPr lang="ru-RU" sz="2400" b="1" dirty="0"/>
              <a:t>Практический семинар по применению электронного обучения и дистанционных образовательных технологий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ОО  УНУР (в рамках повышения квалификации)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СДШ (по желанию)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78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07" y="1929008"/>
            <a:ext cx="11486367" cy="4759891"/>
          </a:xfrm>
        </p:spPr>
        <p:txBody>
          <a:bodyPr>
            <a:normAutofit fontScale="92500" lnSpcReduction="10000"/>
          </a:bodyPr>
          <a:lstStyle/>
          <a:p>
            <a:pPr marL="90488" indent="-90488"/>
            <a:r>
              <a:rPr lang="ru-RU" sz="2400" b="1" dirty="0"/>
              <a:t>Установочный семинар для </a:t>
            </a:r>
            <a:r>
              <a:rPr lang="ru-RU" sz="2400" b="1" dirty="0" err="1" smtClean="0"/>
              <a:t>апробаторов</a:t>
            </a:r>
            <a:r>
              <a:rPr lang="ru-RU" sz="2400" b="1" dirty="0" smtClean="0"/>
              <a:t> (2.10) </a:t>
            </a:r>
            <a:r>
              <a:rPr lang="ru-RU" sz="2400" b="1" dirty="0"/>
              <a:t>и разработчиков </a:t>
            </a:r>
            <a:r>
              <a:rPr lang="ru-RU" sz="2400" b="1" dirty="0" smtClean="0"/>
              <a:t>(5.10) контента </a:t>
            </a:r>
            <a:r>
              <a:rPr lang="ru-RU" sz="2400" b="1" dirty="0"/>
              <a:t>РСДО</a:t>
            </a:r>
          </a:p>
          <a:p>
            <a:pPr marL="90488" indent="-90488"/>
            <a:r>
              <a:rPr lang="ru-RU" sz="2400" b="1" dirty="0" smtClean="0"/>
              <a:t>Ежемесячный </a:t>
            </a:r>
            <a:r>
              <a:rPr lang="ru-RU" sz="2400" b="1" dirty="0"/>
              <a:t>отчёт учителя по работе в </a:t>
            </a:r>
            <a:r>
              <a:rPr lang="ru-RU" b="1" dirty="0"/>
              <a:t>СДШ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за сентябрь</a:t>
            </a:r>
            <a:r>
              <a:rPr lang="ru-RU" sz="2400" b="1" dirty="0"/>
              <a:t>                                                                                   (обязателен для </a:t>
            </a:r>
            <a:r>
              <a:rPr lang="ru-RU" sz="2400" b="1" dirty="0" err="1"/>
              <a:t>Здвинского</a:t>
            </a:r>
            <a:r>
              <a:rPr lang="ru-RU" sz="2400" b="1" dirty="0"/>
              <a:t> района и школ с УНУР)  </a:t>
            </a:r>
          </a:p>
          <a:p>
            <a:pPr marL="538163" indent="-90488"/>
            <a:r>
              <a:rPr lang="ru-RU" sz="2400" i="1" dirty="0"/>
              <a:t>До 4.10.2017 подаётся учителем школьному координатору</a:t>
            </a:r>
          </a:p>
          <a:p>
            <a:pPr marL="538163" indent="-90488"/>
            <a:r>
              <a:rPr lang="ru-RU" sz="2400" i="1" dirty="0"/>
              <a:t>До 7.10.2017 подаётся школьным координатором муниципальному координатору</a:t>
            </a:r>
          </a:p>
          <a:p>
            <a:pPr marL="538163" indent="-90488"/>
            <a:r>
              <a:rPr lang="ru-RU" sz="2400" i="1" dirty="0"/>
              <a:t>До 10.10.2017 подаётся муниципальным координатором в </a:t>
            </a:r>
            <a:r>
              <a:rPr lang="ru-RU" sz="2400" i="1" dirty="0" smtClean="0"/>
              <a:t>ОблЦИТ (</a:t>
            </a:r>
            <a:r>
              <a:rPr lang="en-US" sz="2400" i="1" dirty="0" smtClean="0">
                <a:hlinkClick r:id="rId2"/>
              </a:rPr>
              <a:t>dda@oblcit.ru</a:t>
            </a:r>
            <a:r>
              <a:rPr lang="en-US" sz="2400" i="1" dirty="0" smtClean="0"/>
              <a:t>)</a:t>
            </a:r>
          </a:p>
          <a:p>
            <a:pPr marL="447675" indent="0">
              <a:buNone/>
            </a:pPr>
            <a:r>
              <a:rPr lang="ru-RU" sz="2400" i="1" dirty="0" smtClean="0"/>
              <a:t>  </a:t>
            </a:r>
            <a:endParaRPr lang="ru-RU" sz="2400" i="1" dirty="0" smtClean="0"/>
          </a:p>
          <a:p>
            <a:r>
              <a:rPr lang="ru-RU" sz="2400" b="1" dirty="0" smtClean="0"/>
              <a:t>Практический </a:t>
            </a:r>
            <a:r>
              <a:rPr lang="ru-RU" sz="2400" b="1" dirty="0"/>
              <a:t>семинар по </a:t>
            </a:r>
            <a:r>
              <a:rPr lang="ru-RU" sz="2400" b="1" dirty="0" smtClean="0"/>
              <a:t>применению электронного обучения и дистанционных образовательных технологий</a:t>
            </a:r>
            <a:endParaRPr lang="ru-RU" sz="2400" b="1" dirty="0"/>
          </a:p>
          <a:p>
            <a:pPr marL="475488" lvl="2" indent="0">
              <a:buNone/>
            </a:pPr>
            <a:r>
              <a:rPr lang="ru-RU" sz="2400" i="1" dirty="0" smtClean="0"/>
              <a:t>Сетевые учителя </a:t>
            </a:r>
            <a:r>
              <a:rPr lang="ru-RU" sz="2400" i="1" dirty="0"/>
              <a:t>ОО  </a:t>
            </a:r>
            <a:r>
              <a:rPr lang="ru-RU" sz="2400" i="1" dirty="0" smtClean="0"/>
              <a:t>УНУР (в рамках повышения квалификации)</a:t>
            </a:r>
            <a:endParaRPr lang="ru-RU" sz="2400" i="1" dirty="0"/>
          </a:p>
          <a:p>
            <a:pPr marL="475488" lvl="2" indent="0">
              <a:buNone/>
            </a:pPr>
            <a:r>
              <a:rPr lang="ru-RU" sz="2400" i="1" dirty="0"/>
              <a:t>Сетевые учителя </a:t>
            </a:r>
            <a:r>
              <a:rPr lang="ru-RU" sz="2400" i="1" dirty="0" smtClean="0"/>
              <a:t>СДШ (по желанию)</a:t>
            </a:r>
            <a:endParaRPr lang="ru-RU" sz="2400" i="1" dirty="0"/>
          </a:p>
          <a:p>
            <a:pPr marL="475488" lvl="2" indent="0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586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50" t="19821" r="51125" b="20538"/>
          <a:stretch/>
        </p:blipFill>
        <p:spPr>
          <a:xfrm>
            <a:off x="296214" y="936100"/>
            <a:ext cx="9156878" cy="592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5113" y="546659"/>
            <a:ext cx="8646887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Рекомендуемая форма ежемесячного </a:t>
            </a:r>
            <a:br>
              <a:rPr lang="ru-RU" dirty="0" smtClean="0"/>
            </a:br>
            <a:r>
              <a:rPr lang="ru-RU" dirty="0" smtClean="0"/>
              <a:t>отчёта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69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2057401"/>
            <a:ext cx="11323529" cy="4581394"/>
          </a:xfrm>
        </p:spPr>
        <p:txBody>
          <a:bodyPr>
            <a:normAutofit lnSpcReduction="10000"/>
          </a:bodyPr>
          <a:lstStyle/>
          <a:p>
            <a:pPr marL="90488" indent="-90488"/>
            <a:r>
              <a:rPr lang="ru-RU" b="1" dirty="0" smtClean="0"/>
              <a:t> 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октябрь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</a:t>
            </a:r>
            <a:r>
              <a:rPr lang="ru-RU" b="1" dirty="0" smtClean="0"/>
              <a:t>) </a:t>
            </a:r>
          </a:p>
          <a:p>
            <a:pPr marL="538163" indent="-90488"/>
            <a:r>
              <a:rPr lang="ru-RU" i="1" dirty="0" smtClean="0"/>
              <a:t>До 4.11.2017 подаётся учителем школьному координатору</a:t>
            </a:r>
          </a:p>
          <a:p>
            <a:pPr marL="538163" indent="-90488"/>
            <a:r>
              <a:rPr lang="ru-RU" i="1" dirty="0" smtClean="0"/>
              <a:t>До 7.11.2017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10.11.2017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/>
              <a:t>ОблЦИТ</a:t>
            </a:r>
            <a:endParaRPr lang="ru-RU" i="1" dirty="0"/>
          </a:p>
          <a:p>
            <a:r>
              <a:rPr lang="ru-RU" b="1" dirty="0" smtClean="0"/>
              <a:t>Входное анкетирование всех участников проекта (учителя, ученики, родители) </a:t>
            </a:r>
            <a:r>
              <a:rPr lang="ru-RU" b="1" dirty="0"/>
              <a:t>(обязателен 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</a:t>
            </a:r>
            <a:r>
              <a:rPr lang="ru-RU" b="1" dirty="0" smtClean="0"/>
              <a:t>УНУР, </a:t>
            </a:r>
            <a:r>
              <a:rPr lang="ru-RU" b="1" dirty="0"/>
              <a:t>остальные муниципалитеты могут принять участие по запросу</a:t>
            </a:r>
            <a:r>
              <a:rPr lang="ru-RU" b="1" dirty="0" smtClean="0"/>
              <a:t>) </a:t>
            </a:r>
          </a:p>
          <a:p>
            <a:r>
              <a:rPr lang="ru-RU" sz="2400" b="1" dirty="0"/>
              <a:t>Практический семинар по применению электронного обучения и дистанционных образовательных технологий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ОО  УНУР (в рамках повышения квалификации)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СДШ (по желанию)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125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 2017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-90488"/>
            <a:r>
              <a:rPr lang="ru-RU" b="1" dirty="0" smtClean="0"/>
              <a:t> Ежемесячный </a:t>
            </a:r>
            <a:r>
              <a:rPr lang="ru-RU" b="1" dirty="0"/>
              <a:t>отчёт учителя по работе в </a:t>
            </a:r>
            <a:r>
              <a:rPr lang="ru-RU" b="1" dirty="0" smtClean="0"/>
              <a:t>СДШ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ноябрь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УНУР) 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4.12.2017 </a:t>
            </a:r>
            <a:r>
              <a:rPr lang="ru-RU" i="1" dirty="0"/>
              <a:t>подаётся учителем школьному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7.12.2017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10.12.2017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 smtClean="0"/>
              <a:t>ОблЦИТ</a:t>
            </a:r>
            <a:endParaRPr lang="ru-RU" i="1" dirty="0" smtClean="0"/>
          </a:p>
          <a:p>
            <a:r>
              <a:rPr lang="ru-RU" sz="2400" b="1" dirty="0"/>
              <a:t>Практический семинар по применению электронного обучения и дистанционных образовательных технологий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ОО  УНУР (в рамках повышения квалификации)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СДШ (по желанию)</a:t>
            </a:r>
          </a:p>
          <a:p>
            <a:pPr marL="538163" indent="-90488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1902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ЯНВАРЬ 2018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8515" y="2194560"/>
            <a:ext cx="11185743" cy="4456761"/>
          </a:xfrm>
        </p:spPr>
        <p:txBody>
          <a:bodyPr>
            <a:normAutofit lnSpcReduction="10000"/>
          </a:bodyPr>
          <a:lstStyle/>
          <a:p>
            <a:pPr marL="90488" indent="-90488"/>
            <a:r>
              <a:rPr lang="ru-RU" b="1" dirty="0" smtClean="0"/>
              <a:t>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декабрь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УНУР) </a:t>
            </a:r>
            <a:r>
              <a:rPr lang="ru-RU" b="1" dirty="0" smtClean="0"/>
              <a:t> </a:t>
            </a:r>
            <a:endParaRPr lang="ru-RU" b="1" dirty="0"/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4.01.2018 </a:t>
            </a:r>
            <a:r>
              <a:rPr lang="ru-RU" i="1" dirty="0"/>
              <a:t>подаётся учителем школьному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7.01.2018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10.01.2018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 smtClean="0"/>
              <a:t>ОблЦИТ</a:t>
            </a:r>
            <a:endParaRPr lang="ru-RU" i="1" dirty="0" smtClean="0"/>
          </a:p>
          <a:p>
            <a:pPr marL="90488" indent="-90488"/>
            <a:r>
              <a:rPr lang="ru-RU" b="1" dirty="0" smtClean="0"/>
              <a:t> Полугодовой статистический отчёт по работе в проекте СДШ муниципалитета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1 полугодие </a:t>
            </a:r>
            <a:r>
              <a:rPr lang="ru-RU" b="1" dirty="0"/>
              <a:t>(обязателен для </a:t>
            </a:r>
            <a:r>
              <a:rPr lang="ru-RU" b="1" dirty="0" err="1"/>
              <a:t>Здвинского</a:t>
            </a:r>
            <a:r>
              <a:rPr lang="ru-RU" b="1" dirty="0"/>
              <a:t> </a:t>
            </a:r>
            <a:r>
              <a:rPr lang="ru-RU" b="1" dirty="0" smtClean="0"/>
              <a:t>района) </a:t>
            </a:r>
          </a:p>
          <a:p>
            <a:r>
              <a:rPr lang="ru-RU" sz="2400" b="1" dirty="0"/>
              <a:t>Практический семинар по применению электронного обучения и дистанционных образовательных технологий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ОО  УНУР (в рамках повышения квалификации)</a:t>
            </a:r>
          </a:p>
          <a:p>
            <a:pPr marL="475488" lvl="2" indent="0">
              <a:buNone/>
            </a:pPr>
            <a:r>
              <a:rPr lang="ru-RU" sz="2400" i="1" dirty="0"/>
              <a:t>Сетевые учителя СДШ (по желанию)</a:t>
            </a:r>
          </a:p>
          <a:p>
            <a:pPr marL="90488" indent="-90488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332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 2018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5885" y="2194560"/>
            <a:ext cx="11323529" cy="4456761"/>
          </a:xfrm>
        </p:spPr>
        <p:txBody>
          <a:bodyPr>
            <a:normAutofit/>
          </a:bodyPr>
          <a:lstStyle/>
          <a:p>
            <a:pPr marL="90488" indent="-90488"/>
            <a:r>
              <a:rPr lang="ru-RU" b="1" dirty="0" smtClean="0"/>
              <a:t> 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январь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</a:t>
            </a:r>
            <a:r>
              <a:rPr lang="ru-RU" b="1" dirty="0" smtClean="0"/>
              <a:t>) </a:t>
            </a:r>
          </a:p>
          <a:p>
            <a:pPr marL="538163" indent="-90488"/>
            <a:r>
              <a:rPr lang="ru-RU" i="1" dirty="0" smtClean="0"/>
              <a:t>До 4.02.2018 подаётся учителем школьному координатору</a:t>
            </a:r>
          </a:p>
          <a:p>
            <a:pPr marL="538163" indent="-90488"/>
            <a:r>
              <a:rPr lang="ru-RU" i="1" dirty="0" smtClean="0"/>
              <a:t>До 7.02.2018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10.02.2018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/>
              <a:t>ОблЦИТ</a:t>
            </a:r>
            <a:endParaRPr lang="ru-RU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465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 2018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5885" y="2194560"/>
            <a:ext cx="11323529" cy="4456761"/>
          </a:xfrm>
        </p:spPr>
        <p:txBody>
          <a:bodyPr>
            <a:normAutofit/>
          </a:bodyPr>
          <a:lstStyle/>
          <a:p>
            <a:pPr marL="90488" indent="-90488"/>
            <a:r>
              <a:rPr lang="ru-RU" b="1" dirty="0" smtClean="0"/>
              <a:t> Ежемесячный </a:t>
            </a:r>
            <a:r>
              <a:rPr lang="ru-RU" b="1" dirty="0"/>
              <a:t>отчёт учителя по работе в СДШ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февраль </a:t>
            </a:r>
            <a:r>
              <a:rPr lang="ru-RU" b="1" dirty="0" smtClean="0"/>
              <a:t>(обязателен </a:t>
            </a:r>
            <a:r>
              <a:rPr lang="ru-RU" b="1" dirty="0"/>
              <a:t>для </a:t>
            </a:r>
            <a:r>
              <a:rPr lang="ru-RU" b="1" dirty="0" err="1"/>
              <a:t>Здвинского</a:t>
            </a:r>
            <a:r>
              <a:rPr lang="ru-RU" b="1" dirty="0"/>
              <a:t> района и школ с УНУР</a:t>
            </a:r>
            <a:r>
              <a:rPr lang="ru-RU" b="1" dirty="0" smtClean="0"/>
              <a:t>) </a:t>
            </a:r>
          </a:p>
          <a:p>
            <a:pPr marL="538163" indent="-90488"/>
            <a:r>
              <a:rPr lang="ru-RU" i="1" dirty="0" smtClean="0"/>
              <a:t>До 4.03.2018 подаётся учителем школьному координатору</a:t>
            </a:r>
          </a:p>
          <a:p>
            <a:pPr marL="538163" indent="-90488"/>
            <a:r>
              <a:rPr lang="ru-RU" i="1" dirty="0" smtClean="0"/>
              <a:t>До 7.03.2018 </a:t>
            </a:r>
            <a:r>
              <a:rPr lang="ru-RU" i="1" dirty="0"/>
              <a:t>подаётся школьным координатором муниципальному координатору</a:t>
            </a:r>
          </a:p>
          <a:p>
            <a:pPr marL="538163" indent="-90488"/>
            <a:r>
              <a:rPr lang="ru-RU" i="1" dirty="0"/>
              <a:t>До </a:t>
            </a:r>
            <a:r>
              <a:rPr lang="ru-RU" i="1" dirty="0" smtClean="0"/>
              <a:t>10.03.2018 </a:t>
            </a:r>
            <a:r>
              <a:rPr lang="ru-RU" i="1" dirty="0"/>
              <a:t>подаётся муниципальным координатором в </a:t>
            </a:r>
            <a:r>
              <a:rPr lang="ru-RU" i="1" dirty="0" err="1"/>
              <a:t>ОблЦИТ</a:t>
            </a:r>
            <a:endParaRPr lang="ru-RU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814033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114</TotalTime>
  <Words>843</Words>
  <Application>Microsoft Office PowerPoint</Application>
  <PresentationFormat>Широкоэкранный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След самолета</vt:lpstr>
      <vt:lpstr>Ежемесячная циклограмма работ по проекту СДШ НСО в  2017-2018 учебном году</vt:lpstr>
      <vt:lpstr>АВГУСТ - СЕНТЯБРЬ 2017</vt:lpstr>
      <vt:lpstr>ОКТЯБРЬ 2017</vt:lpstr>
      <vt:lpstr>Рекомендуемая форма ежемесячного  отчёта</vt:lpstr>
      <vt:lpstr>Ноябрь 2017</vt:lpstr>
      <vt:lpstr>ДЕКАБРЬ 2017</vt:lpstr>
      <vt:lpstr>ЯНВАРЬ 2018</vt:lpstr>
      <vt:lpstr>ФЕВРАЛЬ 2018</vt:lpstr>
      <vt:lpstr>МАРТ 2018</vt:lpstr>
      <vt:lpstr>АПРЕЛЬ 2018</vt:lpstr>
      <vt:lpstr>МАЙ 2018</vt:lpstr>
      <vt:lpstr>ИЮНЬ 2018</vt:lpstr>
      <vt:lpstr>Внимание!</vt:lpstr>
      <vt:lpstr>Благодарю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Ежемесячная циклограмма работ по проекту СДШ НСО в 2017-2018 учебном году</dc:title>
  <dc:creator>Диана Александровна Деревягина</dc:creator>
  <cp:lastModifiedBy>Диана Александровна Деревягина</cp:lastModifiedBy>
  <cp:revision>12</cp:revision>
  <dcterms:created xsi:type="dcterms:W3CDTF">2017-06-28T10:37:47Z</dcterms:created>
  <dcterms:modified xsi:type="dcterms:W3CDTF">2017-09-19T02:35:08Z</dcterms:modified>
</cp:coreProperties>
</file>